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FFFF00"/>
    <a:srgbClr val="0033CC"/>
    <a:srgbClr val="FF0066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4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3C6E0-C659-4F59-A0A5-ADBE080C8F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0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4253-FAA2-47E8-A82C-91C3C3E3C4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9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B8A89-5B96-460B-BE44-4C2AA48C85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3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EBF7-358D-4D8D-8024-851EE557F7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A2B7D-3559-42B2-B2E1-6C5B8D5B25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2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6526E-5431-4340-A3DD-D09387DB99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80747-6374-4471-87AA-6E8DAECB35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8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4DCF-159F-4306-99B7-FAB35D7433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9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8030-0294-4F26-9CD8-60888A268E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5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EE927-314C-4A1A-913A-70F79811A8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3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638C2-E434-4505-B307-673549AC0C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3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fld id="{AAC08AFE-6BB4-4D25-B8ED-D584519FE8D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7772400" cy="150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6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Полупроводники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VIBEDN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1980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033CC"/>
                </a:solidFill>
                <a:effectLst/>
              </a:rPr>
              <a:t>Внедрение атомов индия в кристалл кремния с образованием дырок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2800" i="1">
                <a:solidFill>
                  <a:srgbClr val="FF0000"/>
                </a:solidFill>
                <a:latin typeface="Verdana" pitchFamily="34" charset="0"/>
              </a:rPr>
              <a:t>p-n</a:t>
            </a:r>
            <a:r>
              <a:rPr lang="en-US" sz="2800" i="1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ru-RU" sz="2800" i="1">
                <a:solidFill>
                  <a:srgbClr val="0033CC"/>
                </a:solidFill>
                <a:latin typeface="Verdana" pitchFamily="34" charset="0"/>
              </a:rPr>
              <a:t>переход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7200" y="1066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9600" y="762000"/>
            <a:ext cx="8382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800">
                <a:solidFill>
                  <a:srgbClr val="0033CC"/>
                </a:solidFill>
                <a:effectLst/>
              </a:rPr>
              <a:t>Если плотно соединить полупроводники </a:t>
            </a:r>
            <a:r>
              <a:rPr lang="en-US" sz="1800" i="1">
                <a:solidFill>
                  <a:srgbClr val="FF0000"/>
                </a:solidFill>
                <a:effectLst/>
              </a:rPr>
              <a:t>p</a:t>
            </a:r>
            <a:r>
              <a:rPr lang="ru-RU" sz="1800">
                <a:solidFill>
                  <a:srgbClr val="0033CC"/>
                </a:solidFill>
                <a:effectLst/>
              </a:rPr>
              <a:t>- и </a:t>
            </a:r>
            <a:r>
              <a:rPr lang="en-US" sz="1800" i="1">
                <a:solidFill>
                  <a:srgbClr val="FF0000"/>
                </a:solidFill>
                <a:effectLst/>
              </a:rPr>
              <a:t>n</a:t>
            </a:r>
            <a:r>
              <a:rPr lang="ru-RU" sz="1800">
                <a:solidFill>
                  <a:srgbClr val="0033CC"/>
                </a:solidFill>
                <a:effectLst/>
              </a:rPr>
              <a:t>- типов, то между ними образуется т.н. </a:t>
            </a:r>
            <a:r>
              <a:rPr lang="en-US" sz="1800" i="1">
                <a:solidFill>
                  <a:srgbClr val="FF0000"/>
                </a:solidFill>
                <a:effectLst/>
              </a:rPr>
              <a:t>p-n</a:t>
            </a:r>
            <a:r>
              <a:rPr lang="ru-RU" sz="1800">
                <a:solidFill>
                  <a:srgbClr val="0033CC"/>
                </a:solidFill>
                <a:effectLst/>
              </a:rPr>
              <a:t> переход, обладающий замечательными свойствами.  При приложении к нему напряжения так, что плюс находится  со стороны</a:t>
            </a:r>
            <a:r>
              <a:rPr lang="ru-RU" sz="1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i="1">
                <a:solidFill>
                  <a:srgbClr val="FF0000"/>
                </a:solidFill>
                <a:effectLst/>
              </a:rPr>
              <a:t>p</a:t>
            </a:r>
            <a:r>
              <a:rPr lang="ru-RU" sz="1800">
                <a:solidFill>
                  <a:srgbClr val="0033CC"/>
                </a:solidFill>
                <a:effectLst/>
              </a:rPr>
              <a:t>-полупроводника, а минус – со стороны </a:t>
            </a:r>
            <a:r>
              <a:rPr lang="en-US" sz="1800" i="1">
                <a:solidFill>
                  <a:srgbClr val="FF0000"/>
                </a:solidFill>
                <a:effectLst/>
              </a:rPr>
              <a:t>n</a:t>
            </a:r>
            <a:r>
              <a:rPr lang="ru-RU" sz="1800">
                <a:solidFill>
                  <a:srgbClr val="0033CC"/>
                </a:solidFill>
                <a:effectLst/>
              </a:rPr>
              <a:t> (прямое включение) электроны пойдут к положительному электроду, а дырки – к отрицательному. Очень важно, что взамен  ушедших зарядов с электродов в полупроводник будут переходить: с отрицательного электрода – электроны, а с положительного – дырки. Поэтому через переход будет течь постоянный ток.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6" name="Picture 10" descr="1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0"/>
            <a:ext cx="8534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800">
                <a:solidFill>
                  <a:srgbClr val="0033CC"/>
                </a:solidFill>
                <a:effectLst/>
              </a:rPr>
              <a:t>При обратном включении напряжения, т.е. когда положительный электрод находится со стороны </a:t>
            </a:r>
            <a:r>
              <a:rPr lang="en-US" sz="1800" i="1">
                <a:solidFill>
                  <a:srgbClr val="FF0000"/>
                </a:solidFill>
                <a:effectLst/>
              </a:rPr>
              <a:t>n</a:t>
            </a:r>
            <a:r>
              <a:rPr lang="en-US" sz="1800">
                <a:solidFill>
                  <a:srgbClr val="FF0000"/>
                </a:solidFill>
                <a:effectLst/>
              </a:rPr>
              <a:t>-</a:t>
            </a:r>
            <a:r>
              <a:rPr lang="ru-RU" sz="1800">
                <a:solidFill>
                  <a:srgbClr val="0033CC"/>
                </a:solidFill>
                <a:effectLst/>
              </a:rPr>
              <a:t>полупроводника, а отрицательный – со стороны </a:t>
            </a:r>
            <a:r>
              <a:rPr lang="en-US" sz="1800" i="1">
                <a:solidFill>
                  <a:srgbClr val="FF0000"/>
                </a:solidFill>
                <a:effectLst/>
              </a:rPr>
              <a:t>p</a:t>
            </a:r>
            <a:r>
              <a:rPr lang="ru-RU" sz="1800">
                <a:solidFill>
                  <a:srgbClr val="0033CC"/>
                </a:solidFill>
                <a:effectLst/>
              </a:rPr>
              <a:t>, заряды быстро уходят: электроны на положитель-ный электрод, дырки на отрицательный, и на этом протекание тока заканчивается, т.к. неоткуда заменить ушедшие на электроды заряды.</a:t>
            </a:r>
            <a:r>
              <a:rPr lang="ru-RU" sz="2400">
                <a:solidFill>
                  <a:srgbClr val="0033CC"/>
                </a:solidFill>
                <a:effectLst/>
              </a:rPr>
              <a:t>        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5800" y="4876800"/>
            <a:ext cx="84582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CC"/>
                </a:solidFill>
                <a:effectLst/>
              </a:rPr>
              <a:t>   </a:t>
            </a:r>
            <a:r>
              <a:rPr lang="ru-RU" sz="1800">
                <a:solidFill>
                  <a:srgbClr val="0033CC"/>
                </a:solidFill>
                <a:effectLst/>
              </a:rPr>
              <a:t>Этим объясняется тот факт, что при обратном включении ток через </a:t>
            </a:r>
            <a:r>
              <a:rPr lang="en-US" sz="1800" i="1">
                <a:solidFill>
                  <a:srgbClr val="FF0000"/>
                </a:solidFill>
                <a:effectLst/>
              </a:rPr>
              <a:t>p-n</a:t>
            </a:r>
            <a:r>
              <a:rPr lang="en-US" sz="1800">
                <a:solidFill>
                  <a:srgbClr val="0033CC"/>
                </a:solidFill>
                <a:effectLst/>
              </a:rPr>
              <a:t> </a:t>
            </a:r>
            <a:r>
              <a:rPr lang="ru-RU" sz="1800">
                <a:solidFill>
                  <a:srgbClr val="0033CC"/>
                </a:solidFill>
                <a:effectLst/>
              </a:rPr>
              <a:t>переход практически не проходит (на самом деле ток есть, но во много раз меньше, чем при прямом включении). Это свойство </a:t>
            </a:r>
            <a:r>
              <a:rPr lang="en-US" sz="1800" i="1">
                <a:solidFill>
                  <a:srgbClr val="FF0000"/>
                </a:solidFill>
                <a:effectLst/>
              </a:rPr>
              <a:t>p-n</a:t>
            </a:r>
            <a:r>
              <a:rPr lang="en-US" sz="1800">
                <a:solidFill>
                  <a:srgbClr val="0033CC"/>
                </a:solidFill>
                <a:effectLst/>
              </a:rPr>
              <a:t> </a:t>
            </a:r>
            <a:r>
              <a:rPr lang="ru-RU" sz="1800">
                <a:solidFill>
                  <a:srgbClr val="0033CC"/>
                </a:solidFill>
                <a:effectLst/>
              </a:rPr>
              <a:t>перехода пропускать ток в одном направлении и не пропускать в противоположном широко используется для выпрямления переменного тока.</a:t>
            </a: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2537" name="Picture 9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648200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685800"/>
          </a:xfrm>
        </p:spPr>
        <p:txBody>
          <a:bodyPr/>
          <a:lstStyle/>
          <a:p>
            <a:r>
              <a:rPr lang="ru-RU" sz="4000">
                <a:solidFill>
                  <a:srgbClr val="0033CC"/>
                </a:solidFill>
              </a:rPr>
              <a:t>Полупроводниковые диоды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14400" y="838200"/>
            <a:ext cx="82296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400">
                <a:solidFill>
                  <a:srgbClr val="0033CC"/>
                </a:solidFill>
                <a:effectLst/>
              </a:rPr>
              <a:t>Полупроводниковый диод – это </a:t>
            </a:r>
            <a:r>
              <a:rPr lang="en-US" sz="2400" i="1">
                <a:solidFill>
                  <a:srgbClr val="FF0000"/>
                </a:solidFill>
                <a:effectLst/>
              </a:rPr>
              <a:t>p-n</a:t>
            </a:r>
            <a:r>
              <a:rPr lang="en-US" sz="2400">
                <a:solidFill>
                  <a:srgbClr val="0033CC"/>
                </a:solidFill>
                <a:effectLst/>
              </a:rPr>
              <a:t> </a:t>
            </a:r>
            <a:r>
              <a:rPr lang="ru-RU" sz="2400">
                <a:solidFill>
                  <a:srgbClr val="0033CC"/>
                </a:solidFill>
                <a:effectLst/>
              </a:rPr>
              <a:t>переход, вставленный в герметичный корпус. Диоды предназначены для выпрямления переменного тока. Основными характеристиками полупровод-никовых диодов являются рабочая частота, прямой ток и обратное напряжение.                                           -         - обозначение диода на схемах,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CC"/>
                </a:solidFill>
                <a:effectLst/>
              </a:rPr>
              <a:t>-            -высокочастотный диод, применяется в радиоустройствах,                                                  -           - низкочастотный маломощный диод, применяется в блоках питания промышленной и бытовой радиоаппаратуры,                                                          -             -низкочастотный мощный диод,                    п              применяется в выпрямителях</a:t>
            </a:r>
            <a:endParaRPr lang="ru-RU" sz="24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2" name="Picture 6" descr="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1371600" cy="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4478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4586" name="Picture 10" descr="Диод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17526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667000" y="6096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CC"/>
                </a:solidFill>
                <a:effectLst/>
              </a:rPr>
              <a:t>промышленных установок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990600" y="3276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 rot="5400000">
            <a:off x="1295400" y="31242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600200" y="3124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1600200" y="3276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295400" y="3276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8" grpId="0" animBg="1"/>
      <p:bldP spid="24589" grpId="0" animBg="1"/>
      <p:bldP spid="24590" grpId="0" animBg="1"/>
      <p:bldP spid="24591" grpId="0" animBg="1"/>
      <p:bldP spid="245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sz="4000" b="1" i="1">
                <a:solidFill>
                  <a:srgbClr val="FF0000"/>
                </a:solidFill>
              </a:rPr>
              <a:t>Основные свойства полупроводников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0033CC"/>
                </a:solidFill>
              </a:rPr>
              <a:t>      </a:t>
            </a:r>
            <a:r>
              <a:rPr lang="ru-RU" sz="2400">
                <a:solidFill>
                  <a:srgbClr val="0033CC"/>
                </a:solidFill>
              </a:rPr>
              <a:t>Полупроводниками являются химические элементы кремний </a:t>
            </a:r>
            <a:r>
              <a:rPr lang="en-US" sz="2400">
                <a:solidFill>
                  <a:srgbClr val="0033CC"/>
                </a:solidFill>
              </a:rPr>
              <a:t>(Si), </a:t>
            </a:r>
            <a:r>
              <a:rPr lang="ru-RU" sz="2400">
                <a:solidFill>
                  <a:srgbClr val="0033CC"/>
                </a:solidFill>
              </a:rPr>
              <a:t>германий (</a:t>
            </a:r>
            <a:r>
              <a:rPr lang="en-US" sz="2400">
                <a:solidFill>
                  <a:srgbClr val="0033CC"/>
                </a:solidFill>
              </a:rPr>
              <a:t>Ge)</a:t>
            </a:r>
            <a:r>
              <a:rPr lang="ru-RU" sz="2400">
                <a:solidFill>
                  <a:srgbClr val="0033CC"/>
                </a:solidFill>
              </a:rPr>
              <a:t>, селен (</a:t>
            </a:r>
            <a:r>
              <a:rPr lang="en-US" sz="2400">
                <a:solidFill>
                  <a:srgbClr val="0033CC"/>
                </a:solidFill>
              </a:rPr>
              <a:t>Se)</a:t>
            </a:r>
            <a:r>
              <a:rPr lang="ru-RU" sz="2400">
                <a:solidFill>
                  <a:srgbClr val="0033CC"/>
                </a:solidFill>
              </a:rPr>
              <a:t>, Теллур (Те) и некоторые химические соединения.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0033CC"/>
                </a:solidFill>
              </a:rPr>
              <a:t>        При низких температурах чистые полупроводники не проводят электрического тока, т.к. в них нет свободных зарядов. Кремний и германий имеют на внешней электронной оболочке по 4 электрона. В кристалле каждый из этих электронов принадлежит двум соседним атомам, образуя т.н. ковалентную связь. Эти электроны участвуют в тепловом движении, но остаются на своих местах в кристалле.</a:t>
            </a:r>
            <a:r>
              <a:rPr lang="ru-RU" sz="2400">
                <a:solidFill>
                  <a:schemeClr val="bg1"/>
                </a:solidFill>
              </a:rPr>
              <a:t> </a:t>
            </a:r>
            <a:endParaRPr lang="ru-RU" sz="2400">
              <a:solidFill>
                <a:srgbClr val="0033CC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638800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" y="1524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>
                <a:solidFill>
                  <a:srgbClr val="FF0000"/>
                </a:solidFill>
                <a:effectLst/>
              </a:rPr>
              <a:t>Строение кристалла кремния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057400" y="6858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i="1" u="sng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Валентные электроны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3124200" y="990600"/>
            <a:ext cx="152400" cy="12954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657600" y="990600"/>
            <a:ext cx="304800" cy="1447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066800" y="6019800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  <a:effectLst/>
              </a:rPr>
              <a:t>При повышении температуры некоторые электроны покидают свои места в кристалле.</a:t>
            </a:r>
          </a:p>
        </p:txBody>
      </p:sp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5800" y="152400"/>
            <a:ext cx="8458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0033CC"/>
                </a:solidFill>
                <a:effectLst/>
              </a:rPr>
              <a:t>Образование и движение электронов и дырок при повышенной температуре в чистом полупроводнике</a:t>
            </a:r>
          </a:p>
        </p:txBody>
      </p:sp>
      <p:pic>
        <p:nvPicPr>
          <p:cNvPr id="12296" name="Picture 8" descr="1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62940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8153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effectLst/>
              </a:rPr>
              <a:t>    </a:t>
            </a:r>
            <a:r>
              <a:rPr lang="ru-RU" sz="2400">
                <a:solidFill>
                  <a:srgbClr val="0033CC"/>
                </a:solidFill>
                <a:effectLst/>
              </a:rPr>
              <a:t>Когда электрон уходит со своего места в кристалле, он становится свободной частицей и движется в кристалле хаотически.                                 Оставленное электроном место называют    «дыркой». На место дырки приходит валентный электрон, расположенный поблизости, при этом образуется новая дырка. На место этой новой  дырки также приходит электрон, и т.д. Таким образом, дырка перемещается по кристаллу полупроводника также хаотически.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62000" y="4191000"/>
            <a:ext cx="8153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CC"/>
                </a:solidFill>
                <a:effectLst/>
              </a:rPr>
              <a:t>  При приложении к кристаллу внешнего электрического поля движение свободных электронов и дырок происходит под его воздействием: электроны движутся к плюсу, а дырки – к минусу. При этом дырка ведёт себя      как частица, заряженная положительно.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9600" y="0"/>
            <a:ext cx="8001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>
                <a:solidFill>
                  <a:srgbClr val="0033CC"/>
                </a:solidFill>
                <a:effectLst/>
              </a:rPr>
              <a:t>Направленное движение электронов и дырок под действием электрического поля</a:t>
            </a:r>
          </a:p>
        </p:txBody>
      </p:sp>
      <p:pic>
        <p:nvPicPr>
          <p:cNvPr id="14343" name="Picture 7" descr="1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91375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193675"/>
            <a:ext cx="8229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effectLst/>
              </a:rPr>
              <a:t>  </a:t>
            </a:r>
            <a:r>
              <a:rPr lang="ru-RU" sz="2400">
                <a:solidFill>
                  <a:srgbClr val="0033CC"/>
                </a:solidFill>
                <a:effectLst/>
              </a:rPr>
              <a:t>Количество электронов и дырок в чистом полупроводнике невелико, и поэтому ток в нём очень слабый. Для увеличения количества свободных заряженных частиц в полупроводник внедряются примеси. При этом используется технология, позволяющая атомам примеси    замещать атомы кремния или германия в кристаллической решётке.                                                             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3400" y="3352800"/>
            <a:ext cx="8382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0033CC"/>
                </a:solidFill>
                <a:effectLst/>
              </a:rPr>
              <a:t>   </a:t>
            </a:r>
            <a:r>
              <a:rPr lang="ru-RU" sz="2400">
                <a:solidFill>
                  <a:srgbClr val="0033CC"/>
                </a:solidFill>
                <a:effectLst/>
              </a:rPr>
              <a:t>Для увеличения количества свободных электро-   нов     к полупроводнику подмешивают некоторое количество пятивалентного элемента – мышьяка (</a:t>
            </a:r>
            <a:r>
              <a:rPr lang="en-US" sz="2400">
                <a:solidFill>
                  <a:srgbClr val="0033CC"/>
                </a:solidFill>
                <a:effectLst/>
              </a:rPr>
              <a:t>As)</a:t>
            </a:r>
            <a:r>
              <a:rPr lang="ru-RU" sz="2400">
                <a:solidFill>
                  <a:srgbClr val="0033CC"/>
                </a:solidFill>
                <a:effectLst/>
              </a:rPr>
              <a:t>. При этом 4 валентных электрона атома мышьяка заполняют ковалентные связи, а пятый электрон остаётся свободным.  При наличии электрического поля он перемещается в сторону плюса. Если атомов примеси достаточно, то в кристалле протекает</a:t>
            </a:r>
            <a:r>
              <a:rPr lang="ru-RU" sz="2400">
                <a:solidFill>
                  <a:schemeClr val="bg1"/>
                </a:solidFill>
                <a:effectLst/>
              </a:rPr>
              <a:t> </a:t>
            </a:r>
            <a:r>
              <a:rPr lang="ru-RU" sz="2400">
                <a:solidFill>
                  <a:srgbClr val="0033CC"/>
                </a:solidFill>
                <a:effectLst/>
              </a:rPr>
              <a:t>значительный ток.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14400" y="1524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033CC"/>
                </a:solidFill>
                <a:effectLst/>
              </a:rPr>
              <a:t>Внедрение атомов мышьяка в кристаллическую структуру кремния с образованием свободных электронов</a:t>
            </a:r>
          </a:p>
        </p:txBody>
      </p:sp>
      <p:pic>
        <p:nvPicPr>
          <p:cNvPr id="16391" name="Picture 7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32460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effectLst/>
              </a:rPr>
              <a:t>  </a:t>
            </a:r>
            <a:r>
              <a:rPr lang="ru-RU" sz="2400">
                <a:solidFill>
                  <a:srgbClr val="0033CC"/>
                </a:solidFill>
                <a:effectLst/>
              </a:rPr>
              <a:t>Примесь, которая образует свободные элект-роны, называется донорной, а полупроводник с такой примесью называется полупроводником </a:t>
            </a:r>
            <a:r>
              <a:rPr lang="en-US" sz="2400" i="1">
                <a:solidFill>
                  <a:srgbClr val="FF0000"/>
                </a:solidFill>
                <a:effectLst/>
              </a:rPr>
              <a:t>n</a:t>
            </a:r>
            <a:r>
              <a:rPr lang="ru-RU" sz="2400">
                <a:solidFill>
                  <a:srgbClr val="0033CC"/>
                </a:solidFill>
                <a:effectLst/>
              </a:rPr>
              <a:t>-типа  (от слова </a:t>
            </a:r>
            <a:r>
              <a:rPr lang="en-US" sz="2400" i="1">
                <a:solidFill>
                  <a:srgbClr val="FF0000"/>
                </a:solidFill>
                <a:effectLst/>
              </a:rPr>
              <a:t>negative</a:t>
            </a:r>
            <a:r>
              <a:rPr lang="en-US" sz="2400" i="1">
                <a:solidFill>
                  <a:srgbClr val="0033CC"/>
                </a:solidFill>
                <a:effectLst/>
              </a:rPr>
              <a:t> </a:t>
            </a:r>
            <a:r>
              <a:rPr lang="ru-RU" sz="2400">
                <a:solidFill>
                  <a:srgbClr val="0033CC"/>
                </a:solidFill>
                <a:effectLst/>
              </a:rPr>
              <a:t>– отрицательный).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2286000"/>
            <a:ext cx="82296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CC"/>
                </a:solidFill>
                <a:effectLst/>
              </a:rPr>
              <a:t>   Для получения полупроводника с дырочной проводимостью в него внедряют элемент с тремя электронами на внешней оболочке, например,   индий (</a:t>
            </a:r>
            <a:r>
              <a:rPr lang="en-US" sz="2400">
                <a:solidFill>
                  <a:srgbClr val="0033CC"/>
                </a:solidFill>
                <a:effectLst/>
              </a:rPr>
              <a:t>In)</a:t>
            </a:r>
            <a:r>
              <a:rPr lang="ru-RU" sz="2400">
                <a:solidFill>
                  <a:srgbClr val="0033CC"/>
                </a:solidFill>
                <a:effectLst/>
              </a:rPr>
              <a:t>, электроны которого могут заполнить только 3 ковалентные связи из 4. В результате  около атома  индия образуется дырка, а в полупроводнике – дырочная проводимость.       Такая примесь называется акцепторной, а полупроводник – </a:t>
            </a:r>
            <a:r>
              <a:rPr lang="en-US" sz="2400" i="1">
                <a:solidFill>
                  <a:srgbClr val="FF0000"/>
                </a:solidFill>
                <a:effectLst/>
              </a:rPr>
              <a:t>p</a:t>
            </a:r>
            <a:r>
              <a:rPr lang="ru-RU" sz="2400">
                <a:solidFill>
                  <a:srgbClr val="0033CC"/>
                </a:solidFill>
                <a:effectLst/>
              </a:rPr>
              <a:t>-типа (от слова </a:t>
            </a:r>
            <a:r>
              <a:rPr lang="en-US" sz="2400" i="1">
                <a:solidFill>
                  <a:srgbClr val="FF0000"/>
                </a:solidFill>
                <a:effectLst/>
              </a:rPr>
              <a:t>positive</a:t>
            </a:r>
            <a:r>
              <a:rPr lang="en-US" sz="2400">
                <a:solidFill>
                  <a:srgbClr val="0033CC"/>
                </a:solidFill>
                <a:effectLst/>
              </a:rPr>
              <a:t> – </a:t>
            </a:r>
            <a:r>
              <a:rPr lang="ru-RU" sz="2400">
                <a:solidFill>
                  <a:srgbClr val="0033CC"/>
                </a:solidFill>
                <a:effectLst/>
              </a:rPr>
              <a:t>положительный).</a:t>
            </a:r>
            <a:endParaRPr lang="ru-RU" sz="2400" i="1">
              <a:solidFill>
                <a:srgbClr val="0033CC"/>
              </a:solidFill>
              <a:effectLst/>
            </a:endParaRPr>
          </a:p>
          <a:p>
            <a:pPr>
              <a:spcBef>
                <a:spcPct val="50000"/>
              </a:spcBef>
            </a:pP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lick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744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Основные свойства полупроводников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p-n переход</vt:lpstr>
      <vt:lpstr>Презентация PowerPoint</vt:lpstr>
      <vt:lpstr>Полупроводниковые диоды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ПК</cp:lastModifiedBy>
  <cp:revision>53</cp:revision>
  <cp:lastPrinted>1601-01-01T00:00:00Z</cp:lastPrinted>
  <dcterms:created xsi:type="dcterms:W3CDTF">1601-01-01T00:00:00Z</dcterms:created>
  <dcterms:modified xsi:type="dcterms:W3CDTF">2020-05-07T01:35:25Z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