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3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25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64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6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0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4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69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1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33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5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0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0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3F5EC-4FA5-411E-B5D3-6EE94F2C78F9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5844D-8562-437B-9884-D5044AEC62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1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0533" y="0"/>
            <a:ext cx="10871200" cy="396239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КАЧЕСТВО И КОМПЕТЕНТНОСТЬ ПРЕПОДАВАТЕЛЬСКОГО СОСТАВА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2000" y="4349485"/>
            <a:ext cx="9144000" cy="113929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ГБПОУ НСО «Новосибирский автотранспортный колледж»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5875867"/>
            <a:ext cx="489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Рынкова</a:t>
            </a:r>
            <a:r>
              <a:rPr lang="ru-RU" dirty="0" smtClean="0"/>
              <a:t> С.А., заместитель директора по УМР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637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Вывод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0933"/>
            <a:ext cx="10515600" cy="463603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2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ложившаяся система повышения квалификации, реализуемая как внутри колледжа, так и на внешнем уровне, определяет направления профессионального совершенствования педагогических работников, меняется согласно требованиям времени и динамично решает актуальные задачи профессионального развития преподавателей.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997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8933" y="321733"/>
            <a:ext cx="10871200" cy="396239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КАЧЕСТВО И КОМПЕТЕНТНОСТЬ ПРЕПОДАВАТЕЛЬСКОГО СОСТАВА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4618039"/>
            <a:ext cx="9144000" cy="11731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ГБПОУ НСО «Новосибирский автотранспортный колледж»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5875867"/>
            <a:ext cx="489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Рынкова</a:t>
            </a:r>
            <a:r>
              <a:rPr lang="ru-RU" dirty="0" smtClean="0"/>
              <a:t> С.А., заместитель директора по УМР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89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Образование и квалификация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prstClr val="black"/>
                </a:solidFill>
                <a:latin typeface="Calibri Light" panose="020F0302020204030204"/>
              </a:rPr>
              <a:t>Все преподаватели Новосибирского автотранспортного колледжа имеют высшее образование, соответствующее профилю преподаваемой </a:t>
            </a:r>
            <a:r>
              <a:rPr lang="ru-RU" sz="4000" b="1" dirty="0" smtClean="0">
                <a:solidFill>
                  <a:prstClr val="black"/>
                </a:solidFill>
                <a:latin typeface="Calibri Light" panose="020F0302020204030204"/>
              </a:rPr>
              <a:t>дисциплины.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prstClr val="black"/>
                </a:solidFill>
                <a:latin typeface="Calibri Light" panose="020F0302020204030204"/>
              </a:rPr>
              <a:t>Преподаватели профессионального учебного цикла имеют опыт деятельности в организациях соответствующей профессиональной сферы.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6232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Образовательный процесс осуществляют: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49 штатных преподавателей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4 мастера производственного обучения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2 преподавателя-совместителя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4 преподавателя закончили обучение по магистерским программам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2 преподавателя обучаются в аспирантуре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/>
              <a:t>11 преподавателей прошли программу профессиональной переподготовки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0586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Преподаватели колледжа имеют отраслевые награды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Почётный работник транспорта РФ – 1 чел.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Почётный работник среднего профессионального образования – 1 чел.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Почётный автотранспортник – 1 чел.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Почётная грамота Министерства образования и науки РФ – 2 чел.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Почетная грамота Министерства транспорта – 1 чел.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Благодарность Министерства образования и науки РФ – 2 чел.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38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Квалификационные характеристики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 штатных преподавателей на 01.10.2019 г. – 49 человек, в том числе: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высшую квалификационную категорию имеют 28 человек (57,1%);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первую квалификационную категорию имеют 14 человек (28,6%);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соответствуют занимаемой должности – 2 человека (4%). 5 преподавателей работают менее 2-х лет;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10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5B9BD5">
                    <a:lumMod val="50000"/>
                  </a:srgbClr>
                </a:solidFill>
              </a:rPr>
              <a:t>Квалификационные характеристики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933" y="1419224"/>
            <a:ext cx="11078633" cy="5049309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ru-RU" sz="3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главный региональный эксперт по компетенции «Экспедирование грузов»;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мастер-эксперт демонстрационного экзамена по компетенции «Экспедирование грузов»;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 эксперта демонстрационного экзамена по компетенции «Экспедирование грузов»; </a:t>
            </a:r>
          </a:p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эксперта демонстрационного экзамена по компетенции «Ремонт и обслуживание легковых автомобилей».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36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75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одель методического сопровождения преподавателей 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роектирование индивидуального маршрута профессионального становления и развития</a:t>
            </a:r>
          </a:p>
          <a:p>
            <a:pPr algn="just"/>
            <a:r>
              <a:rPr lang="ru-RU" dirty="0" smtClean="0">
                <a:cs typeface="Times New Roman" panose="02020603050405020304" pitchFamily="18" charset="0"/>
              </a:rPr>
              <a:t>Школа молодого педагога</a:t>
            </a:r>
          </a:p>
          <a:p>
            <a:pPr algn="just"/>
            <a:r>
              <a:rPr lang="ru-RU" dirty="0" smtClean="0">
                <a:cs typeface="Times New Roman" panose="02020603050405020304" pitchFamily="18" charset="0"/>
              </a:rPr>
              <a:t>Работа областного учебно-методического объединения преподавателей физики и электротехники</a:t>
            </a:r>
          </a:p>
          <a:p>
            <a:pPr algn="just"/>
            <a:r>
              <a:rPr lang="ru-RU" dirty="0" smtClean="0">
                <a:cs typeface="Times New Roman" panose="02020603050405020304" pitchFamily="18" charset="0"/>
              </a:rPr>
              <a:t>Тиражирование опыта преподавателей: организация участия преподавателей в семинарах, круглых столах, конференциях, публикациях, научное руководство студентами, участвующими в конференциях</a:t>
            </a:r>
          </a:p>
          <a:p>
            <a:pPr algn="just"/>
            <a:r>
              <a:rPr lang="ru-RU" dirty="0" smtClean="0">
                <a:cs typeface="Times New Roman" panose="02020603050405020304" pitchFamily="18" charset="0"/>
              </a:rPr>
              <a:t>Стажировки и повышение квалификации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07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Повышение квалификации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</a:t>
            </a:r>
            <a:r>
              <a:rPr lang="ru-RU" dirty="0" smtClean="0"/>
              <a:t>тажировки на предприятиях</a:t>
            </a:r>
          </a:p>
          <a:p>
            <a:pPr marL="0" indent="0">
              <a:buNone/>
            </a:pPr>
            <a:r>
              <a:rPr lang="ru-RU" dirty="0" smtClean="0"/>
              <a:t>Курсы повышения квалификации: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 Академии «</a:t>
            </a:r>
            <a:r>
              <a:rPr lang="ru-RU" dirty="0" err="1" smtClean="0"/>
              <a:t>Ворлдскиллс</a:t>
            </a:r>
            <a:r>
              <a:rPr lang="ru-RU" dirty="0" smtClean="0"/>
              <a:t>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психолого-педагогического направления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 воспитательной работе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 информационно-коммуникационным технологиям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о проектному управлению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о топ-50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16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>
                <a:solidFill>
                  <a:srgbClr val="5B9BD5">
                    <a:lumMod val="50000"/>
                  </a:srgbClr>
                </a:solidFill>
              </a:rPr>
              <a:t>Повышение </a:t>
            </a:r>
            <a:r>
              <a:rPr lang="ru-RU" sz="5300" b="1" dirty="0" smtClean="0">
                <a:solidFill>
                  <a:srgbClr val="5B9BD5">
                    <a:lumMod val="50000"/>
                  </a:srgbClr>
                </a:solidFill>
              </a:rPr>
              <a:t>квалификации </a:t>
            </a:r>
            <a:br>
              <a:rPr lang="ru-RU" sz="5300" b="1" dirty="0" smtClean="0">
                <a:solidFill>
                  <a:srgbClr val="5B9BD5">
                    <a:lumMod val="50000"/>
                  </a:srgbClr>
                </a:solidFill>
              </a:rPr>
            </a:br>
            <a:r>
              <a:rPr lang="ru-RU" sz="5400" b="1" dirty="0" smtClean="0">
                <a:solidFill>
                  <a:srgbClr val="5B9BD5">
                    <a:lumMod val="50000"/>
                  </a:srgbClr>
                </a:solidFill>
              </a:rPr>
              <a:t>(</a:t>
            </a:r>
            <a:r>
              <a:rPr lang="ru-RU" sz="4900" b="1" dirty="0" smtClean="0">
                <a:solidFill>
                  <a:srgbClr val="5B9BD5">
                    <a:lumMod val="50000"/>
                  </a:srgbClr>
                </a:solidFill>
              </a:rPr>
              <a:t>примеры курсов)</a:t>
            </a: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«Проектное управление в условиях модернизации современного образования»;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Стажировка «Практика наставничества в инклюзивном образовании инвалидов и лиц с ОВЗ»;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«Практика и методика подготовки кадров по специальности 23.02.07 Техническое обслуживание и ремонт двигателей, систем и агрегатов автомобилей с рабочей профессией «Автомеханик» с применением стандарта </a:t>
            </a:r>
            <a:r>
              <a:rPr lang="ru-RU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Ворлдскиллс</a:t>
            </a: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 Россия по компетенции «Кузовной ремонт»;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Методическое обеспечение реализации программ среднего профессионального образования ФГОС СПО из списка ТОП-50;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«Проектирование и создание электронных курсов в системе </a:t>
            </a:r>
            <a:r>
              <a:rPr lang="ru-RU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Moodle</a:t>
            </a: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»;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«Психологический аспект работы с учащимися группы суицидального риска».</a:t>
            </a:r>
            <a:endParaRPr lang="ru-RU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121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467</Words>
  <Application>Microsoft Office PowerPoint</Application>
  <PresentationFormat>Широкоэкранный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КАЧЕСТВО И КОМПЕТЕНТНОСТЬ ПРЕПОДАВАТЕЛЬСКОГО СОСТАВА</vt:lpstr>
      <vt:lpstr>Образование и квалификация</vt:lpstr>
      <vt:lpstr>Образовательный процесс осуществляют:</vt:lpstr>
      <vt:lpstr>Преподаватели колледжа имеют отраслевые награды</vt:lpstr>
      <vt:lpstr>Квалификационные характеристики</vt:lpstr>
      <vt:lpstr>Квалификационные характеристики</vt:lpstr>
      <vt:lpstr>Модель методического сопровождения преподавателей </vt:lpstr>
      <vt:lpstr>Повышение квалификации</vt:lpstr>
      <vt:lpstr>Повышение квалификации  (примеры курсов)</vt:lpstr>
      <vt:lpstr>Вывод</vt:lpstr>
      <vt:lpstr>КАЧЕСТВО И КОМПЕТЕНТНОСТЬ ПРЕПОДАВАТЕЛЬСКОГО СОСТАВА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И КОМПЕТЕНТНОСТЬ ПРЕПОДАВАТЕЛЬСКОГО СОСТАВА</dc:title>
  <dc:creator>andrusevich</dc:creator>
  <cp:lastModifiedBy>andrusevich</cp:lastModifiedBy>
  <cp:revision>7</cp:revision>
  <dcterms:created xsi:type="dcterms:W3CDTF">2020-06-01T08:18:50Z</dcterms:created>
  <dcterms:modified xsi:type="dcterms:W3CDTF">2020-06-01T09:41:49Z</dcterms:modified>
</cp:coreProperties>
</file>